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65" r:id="rId2"/>
    <p:sldId id="277" r:id="rId3"/>
    <p:sldId id="259" r:id="rId4"/>
    <p:sldId id="264" r:id="rId5"/>
    <p:sldId id="297" r:id="rId6"/>
    <p:sldId id="301" r:id="rId7"/>
    <p:sldId id="298" r:id="rId8"/>
    <p:sldId id="294" r:id="rId9"/>
    <p:sldId id="300" r:id="rId10"/>
    <p:sldId id="296" r:id="rId11"/>
    <p:sldId id="295" r:id="rId12"/>
    <p:sldId id="302" r:id="rId13"/>
    <p:sldId id="286" r:id="rId14"/>
    <p:sldId id="289" r:id="rId15"/>
    <p:sldId id="290" r:id="rId16"/>
    <p:sldId id="288" r:id="rId17"/>
    <p:sldId id="303" r:id="rId18"/>
    <p:sldId id="263" r:id="rId19"/>
    <p:sldId id="304" r:id="rId20"/>
    <p:sldId id="26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4F613-BA9E-4580-861B-02FAF2470A57}" v="187" dt="2024-05-11T17:59:57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45" autoAdjust="0"/>
  </p:normalViewPr>
  <p:slideViewPr>
    <p:cSldViewPr snapToGrid="0">
      <p:cViewPr varScale="1">
        <p:scale>
          <a:sx n="117" d="100"/>
          <a:sy n="117" d="100"/>
        </p:scale>
        <p:origin x="228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Space titanic</a:t>
            </a:r>
            <a:r>
              <a:rPr lang="ko-KR" altLang="en-US" dirty="0"/>
              <a:t>이 아닌 실제 </a:t>
            </a:r>
            <a:r>
              <a:rPr lang="en-US" altLang="ko-KR" dirty="0"/>
              <a:t>titanic</a:t>
            </a:r>
            <a:r>
              <a:rPr lang="ko-KR" altLang="en-US" dirty="0"/>
              <a:t>의 분류 문제에서 </a:t>
            </a:r>
            <a:r>
              <a:rPr lang="en-US" altLang="ko-KR" dirty="0"/>
              <a:t>cabin</a:t>
            </a:r>
            <a:r>
              <a:rPr lang="ko-KR" altLang="en-US" dirty="0"/>
              <a:t>의 위치는 생존에 영향을 미쳤기에 그 여부를 관찰하고자 데이터를 </a:t>
            </a:r>
            <a:r>
              <a:rPr lang="ko-KR" altLang="en-US" dirty="0" err="1"/>
              <a:t>시각화하였습니다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Cabin</a:t>
            </a:r>
            <a:r>
              <a:rPr lang="ko-KR" altLang="en-US" dirty="0"/>
              <a:t>은 </a:t>
            </a:r>
            <a:r>
              <a:rPr lang="en-US" altLang="ko-KR" dirty="0"/>
              <a:t>cabin deck, number side</a:t>
            </a:r>
            <a:r>
              <a:rPr lang="ko-KR" altLang="en-US" dirty="0"/>
              <a:t>가 슬래시</a:t>
            </a:r>
            <a:r>
              <a:rPr lang="en-US" altLang="ko-KR" dirty="0"/>
              <a:t>(/)</a:t>
            </a:r>
            <a:r>
              <a:rPr lang="ko-KR" altLang="en-US" dirty="0"/>
              <a:t>로 구분되어 표시되는</a:t>
            </a:r>
            <a:r>
              <a:rPr lang="en-US" altLang="ko-KR" dirty="0"/>
              <a:t>0</a:t>
            </a:r>
            <a:r>
              <a:rPr lang="ko-KR" altLang="en-US" dirty="0"/>
              <a:t> 데이터입니다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 사진 참고</a:t>
            </a:r>
            <a:r>
              <a:rPr lang="en-US" altLang="ko-KR" dirty="0"/>
              <a:t>, </a:t>
            </a:r>
            <a:r>
              <a:rPr lang="ko-KR" altLang="en-US" dirty="0"/>
              <a:t>그렇기에 각각의 항목으로 나누어서 새로운 피처를 </a:t>
            </a:r>
            <a:r>
              <a:rPr lang="ko-KR" altLang="en-US" dirty="0" err="1"/>
              <a:t>만들어야겠다고</a:t>
            </a:r>
            <a:r>
              <a:rPr lang="ko-KR" altLang="en-US" dirty="0"/>
              <a:t> 생각했습니다</a:t>
            </a:r>
            <a:r>
              <a:rPr lang="en-US" altLang="ko-KR"/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그렇기에 </a:t>
            </a:r>
            <a:r>
              <a:rPr lang="en-US" altLang="ko-KR" dirty="0"/>
              <a:t>split </a:t>
            </a:r>
            <a:r>
              <a:rPr lang="ko-KR" altLang="en-US" dirty="0"/>
              <a:t>후 </a:t>
            </a:r>
            <a:r>
              <a:rPr lang="en-US" altLang="ko-KR" dirty="0"/>
              <a:t>cabin deck</a:t>
            </a:r>
            <a:r>
              <a:rPr lang="ko-KR" altLang="en-US" dirty="0"/>
              <a:t>과 </a:t>
            </a:r>
            <a:r>
              <a:rPr lang="en-US" altLang="ko-KR" dirty="0"/>
              <a:t>side</a:t>
            </a:r>
            <a:r>
              <a:rPr lang="ko-KR" altLang="en-US" dirty="0"/>
              <a:t>의 분포를 확인했을 때</a:t>
            </a:r>
            <a:r>
              <a:rPr lang="en-US" altLang="ko-KR" dirty="0"/>
              <a:t>, FG deck</a:t>
            </a:r>
            <a:r>
              <a:rPr lang="ko-KR" altLang="en-US" dirty="0"/>
              <a:t>이 가장 많은 분포를 차지 했고</a:t>
            </a:r>
            <a:r>
              <a:rPr lang="en-US" altLang="ko-KR" dirty="0"/>
              <a:t>, cabin </a:t>
            </a:r>
            <a:r>
              <a:rPr lang="ko-KR" altLang="en-US" dirty="0"/>
              <a:t>좌현과 우현은 비슷한 분포를 가졌습니다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8633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Cabin </a:t>
            </a:r>
            <a:r>
              <a:rPr lang="ko-KR" altLang="en-US" dirty="0"/>
              <a:t>특징 별로 </a:t>
            </a:r>
            <a:r>
              <a:rPr lang="ko-KR" altLang="en-US" dirty="0" err="1"/>
              <a:t>생존률을</a:t>
            </a:r>
            <a:r>
              <a:rPr lang="ko-KR" altLang="en-US" dirty="0"/>
              <a:t> 나타냈을 때</a:t>
            </a:r>
            <a:r>
              <a:rPr lang="en-US" altLang="ko-KR" dirty="0"/>
              <a:t>, </a:t>
            </a:r>
            <a:r>
              <a:rPr lang="ko-KR" altLang="en-US" dirty="0"/>
              <a:t>시각적으로는 </a:t>
            </a:r>
            <a:r>
              <a:rPr lang="ko-KR" altLang="en-US" dirty="0" err="1"/>
              <a:t>특징화할</a:t>
            </a:r>
            <a:r>
              <a:rPr lang="ko-KR" altLang="en-US" dirty="0"/>
              <a:t> 수 없었으며</a:t>
            </a:r>
            <a:r>
              <a:rPr lang="en-US" altLang="ko-KR" dirty="0"/>
              <a:t>, </a:t>
            </a:r>
            <a:r>
              <a:rPr lang="ko-KR" altLang="en-US" dirty="0"/>
              <a:t>큰 영향을 미치지는 않을 것이라고 생각했습니다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272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실제로도 </a:t>
            </a:r>
            <a:r>
              <a:rPr lang="en-US" altLang="ko-KR" dirty="0"/>
              <a:t>EDA </a:t>
            </a:r>
            <a:r>
              <a:rPr lang="ko-KR" altLang="en-US" dirty="0"/>
              <a:t>후 피처 중요도를 확인했을 때 순위 안에 들지 못해 찾지 못했습니다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369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Transported</a:t>
            </a:r>
            <a:r>
              <a:rPr lang="ko-KR" altLang="en-US" dirty="0"/>
              <a:t>에 따른 나이 분포도를 보았을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0~18</a:t>
            </a:r>
            <a:r>
              <a:rPr lang="ko-KR" altLang="en-US" dirty="0"/>
              <a:t>세는 운송 실패 가능성보다 운송될 가능성이 더 크고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18~25</a:t>
            </a:r>
            <a:r>
              <a:rPr lang="ko-KR" altLang="en-US" dirty="0"/>
              <a:t>세는 운송 실패의 가능성이 더 크고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25</a:t>
            </a:r>
            <a:r>
              <a:rPr lang="ko-KR" altLang="en-US" dirty="0"/>
              <a:t>세 이상은 비슷한 분포를 보입니다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나이 분포 </a:t>
            </a:r>
            <a:r>
              <a:rPr lang="en-US" altLang="ko-KR" dirty="0" err="1"/>
              <a:t>eda</a:t>
            </a:r>
            <a:r>
              <a:rPr lang="ko-KR" altLang="en-US" dirty="0" err="1"/>
              <a:t>를</a:t>
            </a:r>
            <a:r>
              <a:rPr lang="ko-KR" altLang="en-US" dirty="0"/>
              <a:t> 통해 아이</a:t>
            </a:r>
            <a:r>
              <a:rPr lang="en-US" altLang="ko-KR" dirty="0"/>
              <a:t>/</a:t>
            </a:r>
            <a:r>
              <a:rPr lang="ko-KR" altLang="en-US" dirty="0"/>
              <a:t>청소년</a:t>
            </a:r>
            <a:r>
              <a:rPr lang="en-US" altLang="ko-KR" dirty="0"/>
              <a:t>/</a:t>
            </a:r>
            <a:r>
              <a:rPr lang="ko-KR" altLang="en-US" dirty="0"/>
              <a:t>어른 </a:t>
            </a:r>
            <a:r>
              <a:rPr lang="ko-KR" altLang="en-US" dirty="0" err="1"/>
              <a:t>으로</a:t>
            </a:r>
            <a:r>
              <a:rPr lang="ko-KR" altLang="en-US" dirty="0"/>
              <a:t> 필수적으로 나눠야 한다고 판단하여 </a:t>
            </a:r>
            <a:r>
              <a:rPr lang="en-US" altLang="ko-KR" dirty="0"/>
              <a:t>//</a:t>
            </a:r>
            <a:br>
              <a:rPr lang="en-US" altLang="ko-KR" dirty="0"/>
            </a:b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8355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0-12/</a:t>
            </a:r>
            <a:r>
              <a:rPr lang="ko-KR" altLang="en-US" dirty="0"/>
              <a:t> </a:t>
            </a:r>
            <a:r>
              <a:rPr lang="en-US" altLang="ko-KR" dirty="0"/>
              <a:t>13-17/</a:t>
            </a:r>
            <a:r>
              <a:rPr lang="ko-KR" altLang="en-US" dirty="0"/>
              <a:t> </a:t>
            </a:r>
            <a:r>
              <a:rPr lang="en-US" altLang="ko-KR" dirty="0"/>
              <a:t>18-25/26-30/31-50 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age group</a:t>
            </a:r>
            <a:r>
              <a:rPr lang="ko-KR" altLang="en-US" dirty="0"/>
              <a:t>을 나누고 </a:t>
            </a:r>
            <a:r>
              <a:rPr lang="en-US" altLang="ko-KR" dirty="0"/>
              <a:t>age group </a:t>
            </a:r>
            <a:r>
              <a:rPr lang="ko-KR" altLang="en-US" dirty="0"/>
              <a:t>칼럼을 추가했습니다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5384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GB" b="0" i="0" dirty="0" err="1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passengerid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‘</a:t>
            </a:r>
            <a:r>
              <a:rPr lang="en" altLang="ko-Kore-GB" b="0" i="0" dirty="0" err="1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gggg_dd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’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로 이루어져 있습니다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.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앞부분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gggg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부분은 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passenger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들의 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group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을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, 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dd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는 </a:t>
            </a:r>
            <a:r>
              <a:rPr lang="en" altLang="ko-Kore-GB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passenger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의 고유 번호를 나타냅니다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.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Group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칼럼을 활용해 탑승객이 혼자 탔는지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,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 몇 명의 동승자들과 함께 탔는지 확인해 볼 수 있습니다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.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성씨에 따라 가족을 추출하고 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그룹의 크기</a:t>
            </a:r>
            <a:r>
              <a:rPr lang="en-US" altLang="ko-KR" dirty="0"/>
              <a:t>,</a:t>
            </a:r>
            <a:r>
              <a:rPr lang="ko-KR" altLang="en-US" dirty="0"/>
              <a:t> 즉 동승자 수를 계산하여 </a:t>
            </a:r>
            <a:r>
              <a:rPr lang="en-US" altLang="ko-KR" dirty="0" err="1"/>
              <a:t>membercount</a:t>
            </a:r>
            <a:r>
              <a:rPr lang="en-US" altLang="ko-KR" dirty="0"/>
              <a:t> </a:t>
            </a:r>
            <a:r>
              <a:rPr lang="ko-KR" altLang="en-US" dirty="0"/>
              <a:t>칼럼에 저장합니다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동승자가 없으면 </a:t>
            </a:r>
            <a:r>
              <a:rPr lang="en-US" altLang="ko-KR" dirty="0"/>
              <a:t>0,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있는데 가족이 아닌 경우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동승자가 가족이면 </a:t>
            </a:r>
            <a:r>
              <a:rPr lang="en-US" altLang="ko-KR" dirty="0"/>
              <a:t>2</a:t>
            </a:r>
            <a:r>
              <a:rPr lang="ko-KR" altLang="en-US" dirty="0"/>
              <a:t> 로 분류하여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칼럼 </a:t>
            </a:r>
            <a:r>
              <a:rPr lang="en-US" altLang="ko-KR" dirty="0" err="1"/>
              <a:t>membercount</a:t>
            </a:r>
            <a:r>
              <a:rPr lang="ko-KR" altLang="en-US" dirty="0" err="1"/>
              <a:t>를</a:t>
            </a:r>
            <a:r>
              <a:rPr lang="ko-KR" altLang="en-US" dirty="0"/>
              <a:t> 추가했습니다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363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혼자 탄 경우</a:t>
            </a:r>
            <a:r>
              <a:rPr lang="en-US" altLang="ko-KR" dirty="0"/>
              <a:t>,</a:t>
            </a:r>
            <a:r>
              <a:rPr lang="ko-KR" altLang="en-US" dirty="0"/>
              <a:t> 가족이 아닌 동승자 있는 경우</a:t>
            </a:r>
            <a:r>
              <a:rPr lang="en-US" altLang="ko-KR" dirty="0"/>
              <a:t>,</a:t>
            </a:r>
            <a:r>
              <a:rPr lang="ko-KR" altLang="en-US" dirty="0"/>
              <a:t> 가족 동승자가 있는 경우 로 나누고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따른 운송 여부를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1721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학습에 사용한 모델이나 기법은 </a:t>
            </a:r>
            <a:r>
              <a:rPr lang="ko-KR" altLang="en-US" dirty="0" err="1"/>
              <a:t>랜덤포레스트</a:t>
            </a:r>
            <a:r>
              <a:rPr lang="en-US" altLang="ko-KR" dirty="0"/>
              <a:t>, LGBM, </a:t>
            </a:r>
            <a:r>
              <a:rPr lang="en-US" altLang="ko-KR" dirty="0" err="1"/>
              <a:t>Kfold</a:t>
            </a:r>
            <a:r>
              <a:rPr lang="en-US" altLang="ko-KR" dirty="0"/>
              <a:t> Cross Validation,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en-US" altLang="ko-KR" dirty="0" err="1"/>
              <a:t>HyperOpt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여러 결정 트리의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보팅으로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최종 결정하는 앙상블 알고리즘입니다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LGBM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은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XGBoost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와 함께 가장 각광받는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부스팅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알고리즘으로 학습시간이 적고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리프 중심의 트리 분할 방식을 사용합니다</a:t>
            </a: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K-fold Cross Validation</a:t>
            </a:r>
            <a:r>
              <a:rPr lang="ko-KR" altLang="en-US" sz="11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은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데이터를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개의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폴드로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나누어 모델을 평가하는 방법으로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테스트 데이터를 활용하지 않고도 훈련성능을 평가할 수 있습니다</a:t>
            </a: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는 베이지안 최적화 기법을 사용하여 최적의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조합을 찾는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라이브러리입니다</a:t>
            </a: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43126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랜덤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포레스트를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적용한 결과입니다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Sklearn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라이브러리의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RandomForestClassifier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활용했습니다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데이터의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0.7798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0.78933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이 나왔습니다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  <a:endParaRPr lang="ko-KR" altLang="en-US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27011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에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적용한 결과입니다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Cross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fold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validation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을 진행하지 않아서 학습의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accuracy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확인할 수는 없었습니다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하이퍼파라미터의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범위를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space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에 정의하고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objective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함수에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을 적용해줍니다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이렇게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의 결과로 나온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best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파라미터로 트레이닝 세트 전체를 학습시킨 결과를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캐글에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입력했습니다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0.80734</a:t>
            </a:r>
          </a:p>
        </p:txBody>
      </p:sp>
    </p:spTree>
    <p:extLst>
      <p:ext uri="{BB962C8B-B14F-4D97-AF65-F5344CB8AC3E}">
        <p14:creationId xmlns:p14="http://schemas.microsoft.com/office/powerpoint/2010/main" val="337285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K-Fold CV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적용한 모델에서는 앞과 동일하지만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의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objective()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함수에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stratified </a:t>
            </a:r>
            <a:r>
              <a:rPr lang="en-US" altLang="ko-KR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Kfold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를 적용합니다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데이터의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0.8036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점수는 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0.80243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이 나왔습니다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96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조의 </a:t>
            </a:r>
            <a:r>
              <a:rPr lang="en-US" altLang="ko-KR" dirty="0"/>
              <a:t>Kaggle </a:t>
            </a:r>
            <a:r>
              <a:rPr lang="ko-KR" altLang="en-US" dirty="0"/>
              <a:t>대회 주제는 </a:t>
            </a:r>
            <a:r>
              <a:rPr lang="en-US" altLang="ko-KR" dirty="0"/>
              <a:t>Spaceship Titanic </a:t>
            </a:r>
            <a:r>
              <a:rPr lang="ko-KR" altLang="en-US" dirty="0"/>
              <a:t>데이터를 활용한 탑승 </a:t>
            </a:r>
            <a:r>
              <a:rPr lang="ko-KR" altLang="en-US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</a:rPr>
              <a:t>승객의 다른 차원 이동 여부 예측입니다</a:t>
            </a:r>
            <a:r>
              <a:rPr lang="en-US" altLang="ko-KR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실종된 승객을 구출하기 위해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,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우주선의 손상된 컴퓨터 시스템에서 복구된 기록을 사용하여 타이타닉 우주선이 시공간 이상과 충돌하는 동안 이송된 승객을 예측하는 컨셉입니다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이 컨셉을 통해 상상력을 기반한 새로운 칼럼을 생성하여 다양한 분석이 가능할 것 같아 이 대회 주제를 선정하게 되었습니다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데이터는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함선의 손상된 컴퓨터 시스템에서 복구된 개인 기록 세트입니다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칼럼은 다음과 같습니다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 ‘Transported’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칼럼이 최종 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target </a:t>
            </a:r>
            <a:r>
              <a:rPr lang="ko-KR" alt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변수입니다</a:t>
            </a:r>
            <a:r>
              <a:rPr lang="en-US" altLang="ko-KR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57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탑승객들은 총 </a:t>
            </a:r>
            <a:r>
              <a:rPr lang="en-US" altLang="ko-KR" dirty="0"/>
              <a:t>5</a:t>
            </a:r>
            <a:r>
              <a:rPr lang="ko-KR" altLang="en-US" dirty="0"/>
              <a:t>개의 영역에서 소비를 함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소비량 순서로 말하면 </a:t>
            </a:r>
            <a:r>
              <a:rPr lang="en-US" altLang="ko-KR" dirty="0" err="1"/>
              <a:t>Foodcourt</a:t>
            </a:r>
            <a:r>
              <a:rPr lang="en-US" altLang="ko-KR" dirty="0"/>
              <a:t> Spa VR Deck Room service shopping mall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소비가 어떠한 연관성은 없는지 파악하기 위해 소비량의 분포를 살펴 보았음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8983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소비금액 별 분포를 바라보았을 때 </a:t>
            </a:r>
            <a:r>
              <a:rPr lang="en-US" altLang="ko-KR" dirty="0"/>
              <a:t>room service spa, </a:t>
            </a:r>
            <a:r>
              <a:rPr lang="en-US" altLang="ko-KR" dirty="0" err="1"/>
              <a:t>vrdeck</a:t>
            </a:r>
            <a:r>
              <a:rPr lang="ko-KR" altLang="en-US" dirty="0"/>
              <a:t>은 유사한 형상을 가지고 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4273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/>
              <a:t>Transported </a:t>
            </a:r>
            <a:r>
              <a:rPr lang="ko-KR" altLang="en-US" dirty="0"/>
              <a:t>여부 별</a:t>
            </a:r>
            <a:r>
              <a:rPr lang="en-US" altLang="ko-KR" dirty="0"/>
              <a:t>, </a:t>
            </a:r>
            <a:r>
              <a:rPr lang="ko-KR" altLang="en-US" dirty="0"/>
              <a:t>사용자들의 소비 분포를 바라보았을 때 </a:t>
            </a:r>
            <a:r>
              <a:rPr lang="en-US" altLang="ko-KR" dirty="0"/>
              <a:t>room service spa, </a:t>
            </a:r>
            <a:r>
              <a:rPr lang="en-US" altLang="ko-KR" dirty="0" err="1"/>
              <a:t>vrdeck</a:t>
            </a:r>
            <a:r>
              <a:rPr lang="ko-KR" altLang="en-US" dirty="0"/>
              <a:t>은 유사한 분포를 보여줘 소비 칼럼은 조합하여 새롭게 </a:t>
            </a:r>
            <a:r>
              <a:rPr lang="ko-KR" altLang="en-US" dirty="0" err="1"/>
              <a:t>피쳐를</a:t>
            </a:r>
            <a:r>
              <a:rPr lang="ko-KR" altLang="en-US" dirty="0"/>
              <a:t> 만들 필요성을 느꼈습니다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8402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앞의 이유로 </a:t>
            </a:r>
            <a:r>
              <a:rPr lang="en-US" altLang="ko-KR" dirty="0"/>
              <a:t>columns</a:t>
            </a:r>
            <a:r>
              <a:rPr lang="ko-KR" altLang="en-US" dirty="0"/>
              <a:t>들을 하나만 반영했을 때 보다 비슷한 분포를 가진 </a:t>
            </a:r>
            <a:r>
              <a:rPr lang="en-US" altLang="ko-KR" dirty="0"/>
              <a:t>columns</a:t>
            </a:r>
            <a:r>
              <a:rPr lang="ko-KR" altLang="en-US" dirty="0"/>
              <a:t>들을 묶었을 때 더 효율적인 결과가 나올 것이라고 생각했고</a:t>
            </a:r>
            <a:r>
              <a:rPr lang="en-US" altLang="ko-KR" dirty="0"/>
              <a:t>, </a:t>
            </a:r>
            <a:r>
              <a:rPr lang="ko-KR" altLang="en-US" dirty="0"/>
              <a:t>이러한 이유로 다음과 같이 개수 별로 </a:t>
            </a:r>
            <a:r>
              <a:rPr lang="ko-KR" altLang="en-US" dirty="0" err="1"/>
              <a:t>피쳐를</a:t>
            </a:r>
            <a:r>
              <a:rPr lang="ko-KR" altLang="en-US" dirty="0"/>
              <a:t> 묶어 중요도를 관찰해보았습니다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229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말한바와 같이 유사성이 있던 </a:t>
            </a:r>
            <a:r>
              <a:rPr lang="en-US" altLang="ko-KR" dirty="0" err="1"/>
              <a:t>Vrdeck</a:t>
            </a:r>
            <a:r>
              <a:rPr lang="ko-KR" altLang="en-US" dirty="0"/>
              <a:t>과 </a:t>
            </a:r>
            <a:r>
              <a:rPr lang="en-US" altLang="ko-KR" dirty="0"/>
              <a:t>spa </a:t>
            </a:r>
            <a:r>
              <a:rPr lang="en-US" altLang="ko-KR" dirty="0" err="1"/>
              <a:t>roomservice</a:t>
            </a:r>
            <a:r>
              <a:rPr lang="ko-KR" altLang="en-US" dirty="0"/>
              <a:t>는 묶어줬을 때 이상적인 피처 중요도를 보여줬고</a:t>
            </a:r>
            <a:r>
              <a:rPr lang="en-US" altLang="ko-KR" dirty="0"/>
              <a:t>, </a:t>
            </a:r>
            <a:r>
              <a:rPr lang="ko-KR" altLang="en-US" dirty="0"/>
              <a:t>특이하게도 </a:t>
            </a:r>
            <a:r>
              <a:rPr lang="en-US" altLang="ko-KR" dirty="0" err="1"/>
              <a:t>shoppingmall</a:t>
            </a:r>
            <a:r>
              <a:rPr lang="ko-KR" altLang="en-US" dirty="0"/>
              <a:t>까지 합한 피처가 중요도가 제일 높게 나와 유의미한 결과치를 얻을 수 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69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>
                <a:solidFill>
                  <a:srgbClr val="19264B"/>
                </a:solidFill>
              </a:rPr>
              <a:t>4</a:t>
            </a:r>
            <a:r>
              <a:rPr lang="ko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28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 err="1">
                <a:solidFill>
                  <a:srgbClr val="19264B"/>
                </a:solidFill>
              </a:rPr>
              <a:t>김소원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정현석 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6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Cabin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DCC14B-7BCB-9657-A7C4-9AF2C121B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989" y="1340931"/>
            <a:ext cx="5792473" cy="30606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04CCC-46FF-858C-7881-D0B667F6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558" y="281755"/>
            <a:ext cx="814502" cy="372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9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6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Cabin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6FF902-31D9-3E85-54FA-71F67779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317" y="1284890"/>
            <a:ext cx="7018548" cy="35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2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6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Cabin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7A0E9A-0C27-DDAB-0CE1-B241A979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6" y="1231758"/>
            <a:ext cx="6842235" cy="29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7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Age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90DBDCA-9D02-464A-A068-EF56BDE7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716" y="949643"/>
            <a:ext cx="5434147" cy="2721209"/>
          </a:xfrm>
          <a:prstGeom prst="rect">
            <a:avLst/>
          </a:prstGeom>
        </p:spPr>
      </p:pic>
      <p:pic>
        <p:nvPicPr>
          <p:cNvPr id="16" name="그림 1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24EE408-47BF-2C41-AFEF-881890B42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674" y="3420879"/>
            <a:ext cx="3323385" cy="17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2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Age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CDF5A-650D-3143-A4C2-7136B0700407}"/>
              </a:ext>
            </a:extLst>
          </p:cNvPr>
          <p:cNvSpPr txBox="1"/>
          <p:nvPr/>
        </p:nvSpPr>
        <p:spPr>
          <a:xfrm>
            <a:off x="1408975" y="1055550"/>
            <a:ext cx="77350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GB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Update age group feature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]&lt;=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'Age_group'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'Age_0-12'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]&gt;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&amp; 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]&lt;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18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Age_group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'Age_13-17'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]&gt;=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18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&amp; 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]&lt;=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Age_group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'Age_18-25'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]&gt;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&amp; 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]&lt;=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Age_group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'Age_26-30'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]&gt;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&amp; 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]&lt;=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Age_group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'Age_31-50'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]&gt;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'Age_group'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'Age_51+'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75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MemberCount</a:t>
            </a: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DC792C8-C2DF-45C5-BB69-1BCF8BBD5BA2}"/>
              </a:ext>
            </a:extLst>
          </p:cNvPr>
          <p:cNvSpPr txBox="1"/>
          <p:nvPr/>
        </p:nvSpPr>
        <p:spPr>
          <a:xfrm>
            <a:off x="1523542" y="859534"/>
            <a:ext cx="6976933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● 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passenger id :  ‘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gggg_dd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’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NanumGothic ExtraBold"/>
              <a:ea typeface="함초롬바탕" panose="02030604000101010101" pitchFamily="18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spc="0" dirty="0">
              <a:solidFill>
                <a:srgbClr val="000000"/>
              </a:solidFill>
              <a:effectLst/>
              <a:latin typeface="NanumGothic ExtraBold"/>
              <a:ea typeface="함초롬바탕" panose="02030604000101010101" pitchFamily="18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NanumGothic ExtraBold"/>
              <a:ea typeface="함초롬바탕" panose="02030604000101010101" pitchFamily="18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spc="0" dirty="0">
              <a:solidFill>
                <a:srgbClr val="000000"/>
              </a:solidFill>
              <a:effectLst/>
              <a:latin typeface="NanumGothic ExtraBold"/>
              <a:ea typeface="함초롬바탕" panose="02030604000101010101" pitchFamily="18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NanumGothic ExtraBold"/>
              <a:ea typeface="함초롬바탕" panose="02030604000101010101" pitchFamily="18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spc="0" dirty="0">
              <a:solidFill>
                <a:srgbClr val="000000"/>
              </a:solidFill>
              <a:effectLst/>
              <a:latin typeface="NanumGothic ExtraBold"/>
              <a:ea typeface="함초롬바탕" panose="02030604000101010101" pitchFamily="18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A4F4D-A083-F741-8CC9-A46C983CD045}"/>
              </a:ext>
            </a:extLst>
          </p:cNvPr>
          <p:cNvSpPr txBox="1"/>
          <p:nvPr/>
        </p:nvSpPr>
        <p:spPr>
          <a:xfrm>
            <a:off x="1865985" y="1328918"/>
            <a:ext cx="6976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'Group'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]=df[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PassengerId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astype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GB" b="0" dirty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" altLang="ko-Kore-GB" b="0" dirty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astype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GB" b="0" dirty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69AF29FB-816D-2D4F-9EA4-65BDB3CEA50D}"/>
              </a:ext>
            </a:extLst>
          </p:cNvPr>
          <p:cNvSpPr txBox="1"/>
          <p:nvPr/>
        </p:nvSpPr>
        <p:spPr>
          <a:xfrm>
            <a:off x="1523529" y="1650775"/>
            <a:ext cx="6976933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●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L</a:t>
            </a:r>
            <a:r>
              <a:rPr lang="en-US" altLang="ko-KR" dirty="0">
                <a:latin typeface="NanumGothic ExtraBold"/>
                <a:ea typeface="함초롬바탕" panose="02030604000101010101" pitchFamily="18" charset="-127"/>
              </a:rPr>
              <a:t>ast</a:t>
            </a:r>
            <a:r>
              <a:rPr lang="ko-KR" altLang="en-US" dirty="0">
                <a:latin typeface="NanumGothic ExtraBold"/>
                <a:ea typeface="함초롬바탕" panose="02030604000101010101" pitchFamily="18" charset="-127"/>
              </a:rPr>
              <a:t> </a:t>
            </a:r>
            <a:r>
              <a:rPr lang="en-US" altLang="ko-KR" dirty="0">
                <a:latin typeface="NanumGothic ExtraBold"/>
                <a:ea typeface="함초롬바탕" panose="02030604000101010101" pitchFamily="18" charset="-127"/>
              </a:rPr>
              <a:t>Name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 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969EA-6534-F74A-85FA-C3D8AEB599F9}"/>
              </a:ext>
            </a:extLst>
          </p:cNvPr>
          <p:cNvSpPr txBox="1"/>
          <p:nvPr/>
        </p:nvSpPr>
        <p:spPr>
          <a:xfrm>
            <a:off x="1865972" y="2023342"/>
            <a:ext cx="6805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LastName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'Name'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GB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.split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en" altLang="ko-Kore-GB" b="0" dirty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FD7B2599-A6E1-8A4A-BDFC-B530DC1345D0}"/>
              </a:ext>
            </a:extLst>
          </p:cNvPr>
          <p:cNvSpPr txBox="1"/>
          <p:nvPr/>
        </p:nvSpPr>
        <p:spPr>
          <a:xfrm>
            <a:off x="1523518" y="2353822"/>
            <a:ext cx="6976933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● </a:t>
            </a:r>
            <a:r>
              <a:rPr lang="en-US" altLang="ko-KR" dirty="0" err="1">
                <a:latin typeface="NanumGothic ExtraBold"/>
                <a:ea typeface="함초롬바탕" panose="02030604000101010101" pitchFamily="18" charset="-127"/>
              </a:rPr>
              <a:t>MemberCount</a:t>
            </a:r>
            <a:r>
              <a:rPr lang="en-US" altLang="ko-KR" dirty="0">
                <a:latin typeface="NanumGothic ExtraBold"/>
                <a:ea typeface="함초롬바탕" panose="02030604000101010101" pitchFamily="18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 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E596-9A6C-5D40-BDE4-BE6E3B3ADB4B}"/>
              </a:ext>
            </a:extLst>
          </p:cNvPr>
          <p:cNvSpPr txBox="1"/>
          <p:nvPr/>
        </p:nvSpPr>
        <p:spPr>
          <a:xfrm>
            <a:off x="1630333" y="2754259"/>
            <a:ext cx="72947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GB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동승자의 수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MemberCount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'Group'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GB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map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'Group'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value_counts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en" altLang="ko-Kore-GB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동승자가 없으면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0,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있으면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1,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가족이면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2.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가족인지 판단은 </a:t>
            </a:r>
            <a:r>
              <a:rPr lang="en" altLang="ko-Kore-GB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LastName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이 중복되는지 여부로 판단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'Family'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MemberCount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&gt; 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'Family'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MemberCount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&gt; 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&amp; (df[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LastName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].duplicated(keep=</a:t>
            </a:r>
            <a:r>
              <a:rPr lang="en" altLang="ko-Kore-GB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 </a:t>
            </a:r>
            <a:r>
              <a:rPr lang="en" altLang="ko-Kore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'Family'</a:t>
            </a:r>
            <a:r>
              <a:rPr lang="en" altLang="ko-Kore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" altLang="ko-Kore-GB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endParaRPr lang="en" altLang="ko-Kore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266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MemberCount</a:t>
            </a: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F5D3A11-50EB-2447-BA15-D5074732B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5" t="46336" r="53423" b="12218"/>
          <a:stretch/>
        </p:blipFill>
        <p:spPr>
          <a:xfrm>
            <a:off x="2362953" y="1055550"/>
            <a:ext cx="5608128" cy="36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적용된 모델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EB853876-7992-2C8B-D7B6-EA74B58CCFEC}"/>
              </a:ext>
            </a:extLst>
          </p:cNvPr>
          <p:cNvSpPr txBox="1"/>
          <p:nvPr/>
        </p:nvSpPr>
        <p:spPr>
          <a:xfrm>
            <a:off x="1385768" y="845454"/>
            <a:ext cx="7217543" cy="386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Random</a:t>
            </a:r>
            <a:r>
              <a:rPr lang="ko-KR" altLang="en-US" sz="16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Forest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여러 결정 트리의 </a:t>
            </a:r>
            <a:r>
              <a:rPr lang="ko-KR" altLang="en-US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보팅으로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최종 결정하는 앙상블 알고리즘</a:t>
            </a:r>
            <a:endParaRPr lang="en-US" altLang="ko-KR" sz="16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LGBM</a:t>
            </a:r>
            <a:endParaRPr lang="en-US" altLang="ko-KR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XGBoost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와 함께 가장 각광받는 </a:t>
            </a:r>
            <a:r>
              <a:rPr lang="ko-KR" altLang="en-US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부스팅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알고리즘</a:t>
            </a:r>
            <a:endParaRPr lang="en-US" altLang="ko-KR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학습시간 적고</a:t>
            </a: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리프 중심의 트리 분할 방식을 사용함</a:t>
            </a:r>
            <a:endParaRPr lang="en-US" altLang="ko-KR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K-fold CV</a:t>
            </a:r>
          </a:p>
          <a:p>
            <a:pPr>
              <a:lnSpc>
                <a:spcPct val="115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데이터를 </a:t>
            </a: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개의 </a:t>
            </a:r>
            <a:r>
              <a:rPr lang="ko-KR" altLang="en-US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폴드로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나누어 모델을 평가하는 방법</a:t>
            </a:r>
            <a:endParaRPr lang="en-US" altLang="ko-KR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테스트 데이터를 활용하지 않고도 훈련성능을 평가할 수 있음 </a:t>
            </a:r>
            <a:endParaRPr lang="en-US" altLang="ko-KR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</a:t>
            </a:r>
            <a:r>
              <a:rPr lang="en-US" altLang="ko-KR" sz="1600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endParaRPr lang="en-US" altLang="ko-KR" sz="16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베이지안 최적화 기법을 사용하여 최적의 </a:t>
            </a:r>
            <a:r>
              <a:rPr lang="ko-KR" altLang="en-US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하이퍼파라미터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조합을 찾는</a:t>
            </a: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라이브러리</a:t>
            </a:r>
            <a:endParaRPr lang="en-US" altLang="ko-KR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8158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Random Forest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EB853876-7992-2C8B-D7B6-EA74B58CCFEC}"/>
              </a:ext>
            </a:extLst>
          </p:cNvPr>
          <p:cNvSpPr txBox="1"/>
          <p:nvPr/>
        </p:nvSpPr>
        <p:spPr>
          <a:xfrm>
            <a:off x="1353975" y="880328"/>
            <a:ext cx="706267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sklearn.ensemble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의 </a:t>
            </a:r>
            <a:r>
              <a:rPr lang="en-US" altLang="ko-KR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RandomForestClassifier</a:t>
            </a:r>
            <a:r>
              <a:rPr lang="ko-KR" altLang="en-US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07AD3-290E-825C-6DB8-3EB131A31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6" y="1348118"/>
            <a:ext cx="4729432" cy="3573248"/>
          </a:xfrm>
          <a:prstGeom prst="rect">
            <a:avLst/>
          </a:prstGeom>
        </p:spPr>
      </p:pic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FCABF51-5074-3FF5-2B95-A67302143A8B}"/>
              </a:ext>
            </a:extLst>
          </p:cNvPr>
          <p:cNvSpPr txBox="1"/>
          <p:nvPr/>
        </p:nvSpPr>
        <p:spPr>
          <a:xfrm>
            <a:off x="6350845" y="1382992"/>
            <a:ext cx="262028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&lt; Accuracy &gt;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 : 	0.7798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 : 	0.78933</a:t>
            </a:r>
            <a:endParaRPr lang="ko-KR" altLang="en-US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54CC70-1D90-2F36-FA7F-49AE439FA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275" y="4315647"/>
            <a:ext cx="2991725" cy="60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</a:t>
            </a:r>
            <a:r>
              <a:rPr 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EB853876-7992-2C8B-D7B6-EA74B58CCFEC}"/>
              </a:ext>
            </a:extLst>
          </p:cNvPr>
          <p:cNvSpPr txBox="1"/>
          <p:nvPr/>
        </p:nvSpPr>
        <p:spPr>
          <a:xfrm>
            <a:off x="1353975" y="880328"/>
            <a:ext cx="706267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en-US" altLang="ko-KR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endParaRPr lang="ko-KR" altLang="en-US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FCABF51-5074-3FF5-2B95-A67302143A8B}"/>
              </a:ext>
            </a:extLst>
          </p:cNvPr>
          <p:cNvSpPr txBox="1"/>
          <p:nvPr/>
        </p:nvSpPr>
        <p:spPr>
          <a:xfrm>
            <a:off x="6350845" y="1382992"/>
            <a:ext cx="262028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&lt; Accuracy &gt;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 : 	-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 : 	0.80734</a:t>
            </a:r>
            <a:endParaRPr lang="ko-KR" altLang="en-US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FE2F7A-245B-8F95-7386-B9D194DE4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348118"/>
            <a:ext cx="3292197" cy="37009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3421A6-A038-98E9-1B76-100B884A7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408" y="4346055"/>
            <a:ext cx="2991725" cy="54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7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16136" y="1584421"/>
            <a:ext cx="2714478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altLang="en-US" sz="1800" dirty="0"/>
              <a:t>스터디원 </a:t>
            </a:r>
            <a:r>
              <a:rPr lang="en-US" altLang="ko" sz="1800" dirty="0"/>
              <a:t>1 : </a:t>
            </a:r>
            <a:r>
              <a:rPr lang="ko" altLang="en-US" sz="1800" dirty="0"/>
              <a:t>김</a:t>
            </a:r>
            <a:r>
              <a:rPr lang="ko-KR" altLang="en-US" sz="1800" dirty="0"/>
              <a:t>소원</a:t>
            </a:r>
            <a:endParaRPr sz="1800" dirty="0"/>
          </a:p>
          <a:p>
            <a:endParaRPr sz="1800" dirty="0"/>
          </a:p>
          <a:p>
            <a:r>
              <a:rPr lang="ko" altLang="en-US" sz="1800" dirty="0"/>
              <a:t>스터디원 </a:t>
            </a:r>
            <a:r>
              <a:rPr lang="en-US" altLang="ko" sz="1800" dirty="0"/>
              <a:t>2 : </a:t>
            </a:r>
            <a:r>
              <a:rPr lang="ko-KR" altLang="en-US" sz="1800" dirty="0"/>
              <a:t>나영은</a:t>
            </a:r>
            <a:endParaRPr sz="1800" dirty="0"/>
          </a:p>
          <a:p>
            <a:endParaRPr sz="1800" dirty="0"/>
          </a:p>
          <a:p>
            <a:r>
              <a:rPr lang="ko" altLang="en-US" sz="1800" dirty="0"/>
              <a:t>스터디원 </a:t>
            </a:r>
            <a:r>
              <a:rPr lang="en-US" altLang="ko" sz="1800" dirty="0"/>
              <a:t>3 : </a:t>
            </a:r>
            <a:r>
              <a:rPr lang="ko-KR" altLang="en-US" sz="1800" dirty="0"/>
              <a:t>나상현</a:t>
            </a:r>
            <a:endParaRPr lang="en-US" altLang="ko-KR" sz="1800" dirty="0"/>
          </a:p>
          <a:p>
            <a:endParaRPr lang="en-US" sz="1800" dirty="0"/>
          </a:p>
          <a:p>
            <a:r>
              <a:rPr lang="ko-KR" altLang="en-US" sz="1800" dirty="0" err="1"/>
              <a:t>스터디원</a:t>
            </a:r>
            <a:r>
              <a:rPr lang="ko-KR" altLang="en-US" sz="1800" dirty="0"/>
              <a:t> </a:t>
            </a:r>
            <a:r>
              <a:rPr lang="en-US" altLang="ko-KR" sz="1800" dirty="0"/>
              <a:t>4:  </a:t>
            </a:r>
            <a:r>
              <a:rPr lang="ko-KR" altLang="en-US" sz="1800" dirty="0"/>
              <a:t>박지후</a:t>
            </a:r>
            <a:endParaRPr lang="en-US" altLang="ko-KR" sz="1800" dirty="0"/>
          </a:p>
          <a:p>
            <a:endParaRPr lang="en-US" sz="1800" dirty="0"/>
          </a:p>
          <a:p>
            <a:r>
              <a:rPr lang="ko-KR" altLang="en-US" sz="1800" dirty="0" err="1"/>
              <a:t>스터디원</a:t>
            </a:r>
            <a:r>
              <a:rPr lang="ko-KR" altLang="en-US" sz="1800" dirty="0"/>
              <a:t> </a:t>
            </a:r>
            <a:r>
              <a:rPr lang="en-US" altLang="ko-KR" sz="1800" dirty="0"/>
              <a:t>5:  </a:t>
            </a:r>
            <a:r>
              <a:rPr lang="ko-KR" altLang="en-US" sz="1800" dirty="0"/>
              <a:t>정현석</a:t>
            </a:r>
            <a:endParaRPr lang="en-US" altLang="ko-KR" sz="1800" dirty="0"/>
          </a:p>
          <a:p>
            <a:endParaRPr lang="en-US" sz="1800" dirty="0"/>
          </a:p>
          <a:p>
            <a:r>
              <a:rPr lang="ko-KR" altLang="en-US" sz="1800" dirty="0" err="1"/>
              <a:t>스터디원</a:t>
            </a:r>
            <a:r>
              <a:rPr lang="ko-KR" altLang="en-US" sz="1800" dirty="0"/>
              <a:t> </a:t>
            </a:r>
            <a:r>
              <a:rPr lang="en-US" altLang="ko-KR" sz="1800" dirty="0"/>
              <a:t>6:  </a:t>
            </a:r>
            <a:r>
              <a:rPr lang="ko-KR" altLang="en-US" sz="1800" dirty="0"/>
              <a:t>조효원</a:t>
            </a:r>
            <a:endParaRPr sz="1800" dirty="0"/>
          </a:p>
          <a:p>
            <a:endParaRPr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00883-FDF0-575B-D507-C2B4B7E04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365" y="1814465"/>
            <a:ext cx="4101370" cy="23098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4" y="306875"/>
            <a:ext cx="601754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</a:t>
            </a:r>
            <a:r>
              <a:rPr lang="en-US" sz="20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en-US" sz="20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+ K-Fold CV</a:t>
            </a:r>
            <a:endParaRPr sz="20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EB853876-7992-2C8B-D7B6-EA74B58CCFEC}"/>
              </a:ext>
            </a:extLst>
          </p:cNvPr>
          <p:cNvSpPr txBox="1"/>
          <p:nvPr/>
        </p:nvSpPr>
        <p:spPr>
          <a:xfrm>
            <a:off x="1353975" y="880328"/>
            <a:ext cx="706267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lightgbm</a:t>
            </a: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en-US" altLang="ko-KR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hyperopt</a:t>
            </a: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en-US" altLang="ko-KR" sz="16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StratifiedKFold</a:t>
            </a:r>
            <a:endParaRPr lang="ko-KR" altLang="en-US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FCABF51-5074-3FF5-2B95-A67302143A8B}"/>
              </a:ext>
            </a:extLst>
          </p:cNvPr>
          <p:cNvSpPr txBox="1"/>
          <p:nvPr/>
        </p:nvSpPr>
        <p:spPr>
          <a:xfrm>
            <a:off x="6350845" y="1382992"/>
            <a:ext cx="262028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&lt; Accuracy &gt;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Train : 	0.8036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Kaggle : 	0.80243</a:t>
            </a:r>
            <a:endParaRPr lang="ko-KR" altLang="en-US" sz="16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0665F-D2E9-2E50-6D3A-CDA49EA04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348118"/>
            <a:ext cx="3708907" cy="36612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616596-2C5F-DACE-D2B4-1D3762A3E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409" y="4390791"/>
            <a:ext cx="2950680" cy="4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8429239-BB10-2B5F-F81B-1530F3F4F83C}"/>
              </a:ext>
            </a:extLst>
          </p:cNvPr>
          <p:cNvSpPr/>
          <p:nvPr/>
        </p:nvSpPr>
        <p:spPr>
          <a:xfrm>
            <a:off x="1626124" y="1407552"/>
            <a:ext cx="7032060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분석 주제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A26779-5055-9A52-C8B2-3646F92F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908380"/>
            <a:ext cx="7249209" cy="1421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FA1C25-F633-7274-C5A2-D1AA8B68358C}"/>
              </a:ext>
            </a:extLst>
          </p:cNvPr>
          <p:cNvSpPr txBox="1"/>
          <p:nvPr/>
        </p:nvSpPr>
        <p:spPr>
          <a:xfrm>
            <a:off x="1408975" y="963089"/>
            <a:ext cx="219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●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 </a:t>
            </a:r>
            <a:r>
              <a:rPr lang="ko-KR" altLang="en-US" sz="1600" b="1" dirty="0">
                <a:solidFill>
                  <a:srgbClr val="19264B"/>
                </a:solidFill>
              </a:rPr>
              <a:t>대회 주제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B8BC0-BED8-4CB5-3414-F65951D2B704}"/>
              </a:ext>
            </a:extLst>
          </p:cNvPr>
          <p:cNvSpPr txBox="1"/>
          <p:nvPr/>
        </p:nvSpPr>
        <p:spPr>
          <a:xfrm>
            <a:off x="1408963" y="3258906"/>
            <a:ext cx="219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●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NanumGothic ExtraBold"/>
                <a:ea typeface="함초롬바탕" panose="02030604000101010101" pitchFamily="18" charset="-127"/>
              </a:rPr>
              <a:t> </a:t>
            </a:r>
            <a:r>
              <a:rPr lang="ko-KR" altLang="en-US" sz="1600" b="1" dirty="0">
                <a:solidFill>
                  <a:srgbClr val="19264B"/>
                </a:solidFill>
              </a:rPr>
              <a:t>선정 이유 </a:t>
            </a: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6B910EA4-53C7-5F8A-5D5C-ECA0DD16C600}"/>
              </a:ext>
            </a:extLst>
          </p:cNvPr>
          <p:cNvSpPr txBox="1"/>
          <p:nvPr/>
        </p:nvSpPr>
        <p:spPr>
          <a:xfrm>
            <a:off x="1777942" y="3696878"/>
            <a:ext cx="3163037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9264B"/>
                </a:solidFill>
                <a:effectLst/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실종된 승객을 구출하기 위해</a:t>
            </a:r>
            <a:r>
              <a:rPr lang="en-US" altLang="ko-KR" b="0" i="0" dirty="0">
                <a:solidFill>
                  <a:srgbClr val="19264B"/>
                </a:solidFill>
                <a:effectLst/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19264B"/>
                </a:solidFill>
                <a:effectLst/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우주선의 손상된 컴퓨터 시스템에서 복구된 기록을 사용하여 변칙 현상에 의해 이송된 승객을 예측</a:t>
            </a:r>
            <a:endParaRPr lang="en-US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FBA2CF4-45E7-F15B-3F58-0DAC86253735}"/>
              </a:ext>
            </a:extLst>
          </p:cNvPr>
          <p:cNvSpPr/>
          <p:nvPr/>
        </p:nvSpPr>
        <p:spPr>
          <a:xfrm>
            <a:off x="5126179" y="4030073"/>
            <a:ext cx="499120" cy="254643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4B5CD-EF8A-93BF-10BF-2AF5659F6ED8}"/>
              </a:ext>
            </a:extLst>
          </p:cNvPr>
          <p:cNvSpPr txBox="1"/>
          <p:nvPr/>
        </p:nvSpPr>
        <p:spPr>
          <a:xfrm>
            <a:off x="5810499" y="3895784"/>
            <a:ext cx="243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9264B"/>
                </a:solidFill>
              </a:rPr>
              <a:t>상상력을 기반한 </a:t>
            </a:r>
            <a:endParaRPr lang="en-US" altLang="ko-KR" dirty="0">
              <a:solidFill>
                <a:srgbClr val="19264B"/>
              </a:solidFill>
            </a:endParaRPr>
          </a:p>
          <a:p>
            <a:pPr algn="ctr"/>
            <a:r>
              <a:rPr lang="ko-KR" altLang="en-US" dirty="0">
                <a:solidFill>
                  <a:srgbClr val="19264B"/>
                </a:solidFill>
              </a:rPr>
              <a:t>새로운 칼럼 생성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27573-7387-8457-A996-A15FC6E215BD}"/>
              </a:ext>
            </a:extLst>
          </p:cNvPr>
          <p:cNvSpPr txBox="1"/>
          <p:nvPr/>
        </p:nvSpPr>
        <p:spPr>
          <a:xfrm>
            <a:off x="1844171" y="1453718"/>
            <a:ext cx="7932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Inter"/>
              </a:rPr>
              <a:t>Spaceship Titanic : </a:t>
            </a:r>
            <a:r>
              <a:rPr lang="en-US" altLang="ko-KR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herit"/>
              </a:rPr>
              <a:t>Predict which passengers are transported to an alternate dimension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소개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29D011CD-8845-F2E7-2C8E-E86641C5C1A8}"/>
              </a:ext>
            </a:extLst>
          </p:cNvPr>
          <p:cNvSpPr txBox="1"/>
          <p:nvPr/>
        </p:nvSpPr>
        <p:spPr>
          <a:xfrm>
            <a:off x="3160814" y="1221804"/>
            <a:ext cx="7362046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● </a:t>
            </a:r>
            <a:r>
              <a:rPr lang="en-US" altLang="ko-KR" sz="1200" b="1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PassengerId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 승객의 고유 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ID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● </a:t>
            </a:r>
            <a:r>
              <a:rPr lang="en-US" altLang="ko-KR" sz="1200" b="1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HomePlanet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출발한 행성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일반적으로 영구 거주 행성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● </a:t>
            </a:r>
            <a:r>
              <a:rPr lang="en-US" altLang="ko-KR" sz="1200" b="1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CryoSleep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냉동 수면 여부</a:t>
            </a:r>
            <a:endParaRPr lang="en-US" altLang="ko-KR" sz="12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● 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Cabin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머무는 객실 번호</a:t>
            </a:r>
            <a:endParaRPr lang="en-US" altLang="ko-KR" sz="12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● 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Destination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출발할 행성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● 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Age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승객의 나이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● 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VIP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항해 중 특별 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VIP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서비스에 대한 비용을 지불했는지 여부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● </a:t>
            </a:r>
            <a:r>
              <a:rPr lang="en-US" altLang="ko-KR" sz="1200" b="1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RoomService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en-US" altLang="ko-KR" sz="1200" b="1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FoodCourt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en-US" altLang="ko-KR" sz="1200" b="1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ShoppingMall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Spa, </a:t>
            </a:r>
            <a:r>
              <a:rPr lang="en-US" altLang="ko-KR" sz="1200" b="1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VRDeck</a:t>
            </a:r>
            <a:endParaRPr lang="en-US" altLang="ko-KR" sz="1200" b="1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: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타이타닉 우주선의 다양한 고급 편의 시설에 대해 청구한 금액 </a:t>
            </a:r>
            <a:endParaRPr lang="en-US" altLang="ko-KR" sz="12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●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Name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승객의 이름과 성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● 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Transported</a:t>
            </a:r>
            <a:r>
              <a:rPr lang="en-US" altLang="ko-KR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en-US" altLang="ko-KR" sz="120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승객이 다른 차원으로 이송되었는지 여부</a:t>
            </a:r>
            <a:endParaRPr lang="en-US" sz="12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9EAA901-EF3C-EC2F-C614-4B0B03BAC4FB}"/>
              </a:ext>
            </a:extLst>
          </p:cNvPr>
          <p:cNvCxnSpPr/>
          <p:nvPr/>
        </p:nvCxnSpPr>
        <p:spPr>
          <a:xfrm flipH="1">
            <a:off x="2827115" y="4213013"/>
            <a:ext cx="386080" cy="0"/>
          </a:xfrm>
          <a:prstGeom prst="straightConnector1">
            <a:avLst/>
          </a:prstGeom>
          <a:ln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B87AEA-D118-A2EC-A096-BDC09916BD25}"/>
              </a:ext>
            </a:extLst>
          </p:cNvPr>
          <p:cNvSpPr txBox="1"/>
          <p:nvPr/>
        </p:nvSpPr>
        <p:spPr>
          <a:xfrm>
            <a:off x="1530819" y="4074513"/>
            <a:ext cx="124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9264B"/>
                </a:solidFill>
              </a:rPr>
              <a:t>Target variable </a:t>
            </a:r>
            <a:endParaRPr lang="ko-KR" altLang="en-US" sz="1200" dirty="0">
              <a:solidFill>
                <a:srgbClr val="19264B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9F6A4B7-B439-2052-8408-3C53D9016005}"/>
              </a:ext>
            </a:extLst>
          </p:cNvPr>
          <p:cNvCxnSpPr/>
          <p:nvPr/>
        </p:nvCxnSpPr>
        <p:spPr>
          <a:xfrm flipH="1">
            <a:off x="2970940" y="1464815"/>
            <a:ext cx="242255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6FEA402-EEAB-079D-6416-499F7B07FA9F}"/>
              </a:ext>
            </a:extLst>
          </p:cNvPr>
          <p:cNvCxnSpPr/>
          <p:nvPr/>
        </p:nvCxnSpPr>
        <p:spPr>
          <a:xfrm flipH="1">
            <a:off x="2971827" y="3943164"/>
            <a:ext cx="242255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8A5AF53-AB27-5DB0-CFBC-377512E62541}"/>
              </a:ext>
            </a:extLst>
          </p:cNvPr>
          <p:cNvCxnSpPr>
            <a:cxnSpLocks/>
          </p:cNvCxnSpPr>
          <p:nvPr/>
        </p:nvCxnSpPr>
        <p:spPr>
          <a:xfrm flipV="1">
            <a:off x="2971889" y="1464815"/>
            <a:ext cx="0" cy="2478349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EDB352-3C70-F84A-E272-1F10CCF408EE}"/>
              </a:ext>
            </a:extLst>
          </p:cNvPr>
          <p:cNvSpPr txBox="1"/>
          <p:nvPr/>
        </p:nvSpPr>
        <p:spPr>
          <a:xfrm>
            <a:off x="1609718" y="2540087"/>
            <a:ext cx="124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9264B"/>
                </a:solidFill>
              </a:rPr>
              <a:t>X variable </a:t>
            </a:r>
            <a:endParaRPr lang="ko-KR" altLang="en-US" sz="1200" dirty="0">
              <a:solidFill>
                <a:srgbClr val="1926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4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6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 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B9FFF-445B-ED7A-3C66-7321409E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000" y="1484438"/>
            <a:ext cx="2461914" cy="254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6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 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C0EAF3-0045-0A0F-235D-7DA0C9521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26" y="1238062"/>
            <a:ext cx="3939240" cy="1333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77565B-A2FC-0E4B-6F44-7C2E4F68E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57" y="2793391"/>
            <a:ext cx="3999089" cy="13459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9CEDC-F8B2-5633-71F0-24BB2ADCF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345" y="1238062"/>
            <a:ext cx="3675869" cy="12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0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6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 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F342A-738D-6C04-2B27-A69B48A9C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6" y="914725"/>
            <a:ext cx="2503202" cy="17999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36E450-8453-2CF6-6289-F3BC5B0A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6" y="2714646"/>
            <a:ext cx="2612306" cy="18783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4B1F1D-0227-3878-154E-DF9AFC4EC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704" y="914725"/>
            <a:ext cx="2503202" cy="1799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30420-1BBF-0F10-05E0-0F73EEBDFF9A}"/>
              </a:ext>
            </a:extLst>
          </p:cNvPr>
          <p:cNvSpPr txBox="1"/>
          <p:nvPr/>
        </p:nvSpPr>
        <p:spPr>
          <a:xfrm>
            <a:off x="5122720" y="3220765"/>
            <a:ext cx="37280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RoomService</a:t>
            </a:r>
            <a:r>
              <a:rPr lang="en-US" altLang="ko-KR" sz="1050" b="1" dirty="0"/>
              <a:t>, Spa, </a:t>
            </a:r>
            <a:r>
              <a:rPr lang="en-US" altLang="ko-KR" sz="1050" b="1" dirty="0" err="1"/>
              <a:t>VRDeck</a:t>
            </a:r>
            <a:r>
              <a:rPr lang="ko-KR" altLang="en-US" sz="1050" b="1" dirty="0"/>
              <a:t>이 </a:t>
            </a:r>
            <a:endParaRPr lang="en-US" altLang="ko-KR" sz="1050" b="1" dirty="0"/>
          </a:p>
          <a:p>
            <a:r>
              <a:rPr lang="ko-KR" altLang="en-US" sz="1050" b="1" dirty="0"/>
              <a:t>유사한 분포를 가진다</a:t>
            </a:r>
            <a:r>
              <a:rPr lang="en-US" altLang="ko-KR" sz="1050" b="1" dirty="0"/>
              <a:t>.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41585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6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4DC160-2377-C37D-DC83-B01E45A2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707" y="1363485"/>
            <a:ext cx="6600824" cy="27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9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6" y="306875"/>
            <a:ext cx="75160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소비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범주화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059E40-85C4-A19D-3CF9-7AD9F5AC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838" y="1055550"/>
            <a:ext cx="6968359" cy="30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82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1322</Words>
  <Application>Microsoft Office PowerPoint</Application>
  <PresentationFormat>화면 슬라이드 쇼(16:9)</PresentationFormat>
  <Paragraphs>166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inherit</vt:lpstr>
      <vt:lpstr>Inter</vt:lpstr>
      <vt:lpstr>NanumGothic ExtraBold</vt:lpstr>
      <vt:lpstr>나눔고딕</vt:lpstr>
      <vt:lpstr>나눔고딕 ExtraBold</vt:lpstr>
      <vt:lpstr>Arial</vt:lpstr>
      <vt:lpstr>Courier New</vt:lpstr>
      <vt:lpstr>Roboto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 Park</dc:creator>
  <cp:lastModifiedBy>현석 정</cp:lastModifiedBy>
  <cp:revision>5</cp:revision>
  <dcterms:modified xsi:type="dcterms:W3CDTF">2024-05-27T14:08:46Z</dcterms:modified>
</cp:coreProperties>
</file>